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1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4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4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1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3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734F-6923-4197-898A-DB9256CB898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C6FD-F08C-4F33-99D2-4523DEB2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ina@promomoxie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829550"/>
            <a:ext cx="6858000" cy="1314450"/>
          </a:xfrm>
          <a:prstGeom prst="rect">
            <a:avLst/>
          </a:prstGeom>
          <a:gradFill>
            <a:gsLst>
              <a:gs pos="0">
                <a:sysClr val="window" lastClr="FFFFFF"/>
              </a:gs>
              <a:gs pos="39000">
                <a:sysClr val="window" lastClr="FFFFFF"/>
              </a:gs>
              <a:gs pos="66000">
                <a:srgbClr val="F79646">
                  <a:lumMod val="40000"/>
                  <a:lumOff val="60000"/>
                </a:srgbClr>
              </a:gs>
              <a:gs pos="100000">
                <a:srgbClr val="F79646">
                  <a:lumMod val="75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844" y="-32181"/>
            <a:ext cx="6755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600" dirty="0">
                <a:solidFill>
                  <a:srgbClr val="663300"/>
                </a:solidFill>
                <a:latin typeface="Carnivalee Freakshow" panose="02000000000000000000" pitchFamily="2" charset="0"/>
              </a:rPr>
              <a:t>Coconut Grove pumpkin Patch Festival simple fundraising program</a:t>
            </a:r>
            <a:endParaRPr lang="en-US" sz="3200" dirty="0">
              <a:solidFill>
                <a:srgbClr val="663300"/>
              </a:solidFill>
              <a:latin typeface="DK Lemon Yellow Sun" panose="02000000000000000000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43000"/>
            <a:ext cx="6858000" cy="0"/>
          </a:xfrm>
          <a:prstGeom prst="line">
            <a:avLst/>
          </a:prstGeom>
          <a:ln w="47625">
            <a:gradFill>
              <a:gsLst>
                <a:gs pos="18000">
                  <a:srgbClr val="7E2A00"/>
                </a:gs>
                <a:gs pos="50000">
                  <a:schemeClr val="bg1"/>
                </a:gs>
                <a:gs pos="87000">
                  <a:srgbClr val="7E2A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48633" y="6715244"/>
            <a:ext cx="271868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663300"/>
                </a:solidFill>
                <a:latin typeface="Carnivalee Freakshow" panose="02000000000000000000" pitchFamily="2" charset="0"/>
              </a:rPr>
              <a:t>ALL  YOU HAVE TO DO IS POST THE FLYER ON YOUR SCHOOL WEBSITE, AND WE DO THE REST!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918C7-AC16-4E3D-9AE6-E2B3DAB93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56" y="3490586"/>
            <a:ext cx="4101382" cy="530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844" y="1288054"/>
            <a:ext cx="68615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Post digital flyer on your school website and/or email it directly to parents. </a:t>
            </a:r>
          </a:p>
          <a:p>
            <a:pPr marL="233363" indent="-233363">
              <a:lnSpc>
                <a:spcPct val="90000"/>
              </a:lnSpc>
              <a:buFont typeface="+mj-lt"/>
              <a:buAutoNum type="arabicPeriod"/>
            </a:pPr>
            <a:endParaRPr lang="en-US" sz="1100" dirty="0"/>
          </a:p>
          <a:p>
            <a:pPr marL="233363" indent="-233363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Families go online to the Festival website to purchase event tickets and use YOUR school’s </a:t>
            </a:r>
            <a:r>
              <a:rPr lang="en-US" sz="1600" b="1" u="sng" dirty="0"/>
              <a:t>customized coupon code</a:t>
            </a:r>
            <a:r>
              <a:rPr lang="en-US" sz="1600" dirty="0"/>
              <a:t>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Coupon code is valid  through October 6, 2017.</a:t>
            </a:r>
          </a:p>
          <a:p>
            <a:pPr marL="233363" indent="-233363">
              <a:lnSpc>
                <a:spcPct val="90000"/>
              </a:lnSpc>
            </a:pPr>
            <a:endParaRPr lang="en-US" sz="1100" dirty="0"/>
          </a:p>
          <a:p>
            <a:pPr marL="233363" indent="-233363">
              <a:lnSpc>
                <a:spcPct val="90000"/>
              </a:lnSpc>
              <a:buAutoNum type="arabicPeriod" startAt="3"/>
            </a:pPr>
            <a:r>
              <a:rPr lang="en-US" sz="1600" dirty="0"/>
              <a:t>With your custom coupon code, families receive 50% OFF a “</a:t>
            </a:r>
            <a:r>
              <a:rPr lang="en-US" sz="1600" dirty="0" err="1"/>
              <a:t>WonderFALL</a:t>
            </a:r>
            <a:r>
              <a:rPr lang="en-US" sz="1600" dirty="0"/>
              <a:t> Family Package”, good for four (4) 1-Day General Admission Entrance Tickets to the festival. </a:t>
            </a:r>
          </a:p>
          <a:p>
            <a:pPr marL="62706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i="1" dirty="0"/>
              <a:t>Retail package price: $80.00; </a:t>
            </a:r>
            <a:r>
              <a:rPr lang="en-US" sz="1600" b="1" dirty="0"/>
              <a:t>Discounted price: $40.00</a:t>
            </a:r>
          </a:p>
          <a:p>
            <a:pPr marL="233363" lvl="1" indent="-233363">
              <a:lnSpc>
                <a:spcPct val="90000"/>
              </a:lnSpc>
            </a:pPr>
            <a:endParaRPr lang="en-US" sz="1100" dirty="0"/>
          </a:p>
          <a:p>
            <a:pPr marL="233363" indent="-233363">
              <a:lnSpc>
                <a:spcPct val="90000"/>
              </a:lnSpc>
              <a:buAutoNum type="arabicPeriod" startAt="4"/>
            </a:pPr>
            <a:r>
              <a:rPr lang="en-US" sz="1600" dirty="0"/>
              <a:t>Each package purchased                                                                                                                      using your school’s coupon                                                                                                                      code will earn your school                                                                                                               </a:t>
            </a:r>
            <a:r>
              <a:rPr lang="en-US" sz="1600" b="1" dirty="0"/>
              <a:t>10%</a:t>
            </a:r>
            <a:r>
              <a:rPr lang="en-US" sz="1600" dirty="0"/>
              <a:t> of the ticket proceeds                                                                                                             (</a:t>
            </a:r>
            <a:r>
              <a:rPr lang="en-US" sz="1600" b="1" dirty="0"/>
              <a:t>$4.00 per package sold</a:t>
            </a:r>
            <a:r>
              <a:rPr lang="en-US" sz="1600" dirty="0"/>
              <a:t>).</a:t>
            </a:r>
          </a:p>
          <a:p>
            <a:pPr marL="233363" indent="-233363">
              <a:lnSpc>
                <a:spcPct val="90000"/>
              </a:lnSpc>
            </a:pPr>
            <a:endParaRPr lang="en-US" sz="1100" dirty="0"/>
          </a:p>
          <a:p>
            <a:pPr marL="233363" indent="-233363">
              <a:lnSpc>
                <a:spcPct val="90000"/>
              </a:lnSpc>
            </a:pPr>
            <a:r>
              <a:rPr lang="en-US" sz="1600" dirty="0"/>
              <a:t>5.  We’ll track all the online                                                                                                                sales with your code. Once                                                                                            the campaign is over, the                                                                                                Coconut Grove Pumpkin                                                                                                    Festival will send  you a                                                                                                        check for the TOTAL                                                                                                               amount raised for your                                                                                                                     school!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47616" y="7797368"/>
            <a:ext cx="1914145" cy="359080"/>
          </a:xfrm>
          <a:prstGeom prst="rect">
            <a:avLst/>
          </a:prstGeom>
          <a:noFill/>
          <a:ln w="57150" cap="flat" cmpd="sng" algn="ctr">
            <a:solidFill>
              <a:srgbClr val="7E2A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8415" y="7870520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</a:rPr>
              <a:t>CUSTOM CODE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873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299" y="0"/>
            <a:ext cx="6755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600" dirty="0">
                <a:solidFill>
                  <a:srgbClr val="663300"/>
                </a:solidFill>
                <a:latin typeface="Carnivalee Freakshow" panose="02000000000000000000" pitchFamily="2" charset="0"/>
              </a:rPr>
              <a:t>Coconut Grove pumpkin Patch Festival partnership Participation form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43000"/>
            <a:ext cx="6858000" cy="0"/>
          </a:xfrm>
          <a:prstGeom prst="line">
            <a:avLst/>
          </a:prstGeom>
          <a:ln w="47625">
            <a:gradFill>
              <a:gsLst>
                <a:gs pos="18000">
                  <a:srgbClr val="7E2A00"/>
                </a:gs>
                <a:gs pos="50000">
                  <a:schemeClr val="bg1"/>
                </a:gs>
                <a:gs pos="87000">
                  <a:srgbClr val="7E2A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9E80C2F-D4A4-46A3-8731-6D39F61B1FA5}"/>
              </a:ext>
            </a:extLst>
          </p:cNvPr>
          <p:cNvSpPr/>
          <p:nvPr/>
        </p:nvSpPr>
        <p:spPr>
          <a:xfrm>
            <a:off x="14755" y="884676"/>
            <a:ext cx="6843245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To confirm your participation, please fill out this form and send it to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Carolina@promomoxie.com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School Information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School Name: _________________________ Phone: ______________________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Address: __________________________________________________________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City: _____________________State: _______ Zip Code: ___________________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School Website Address: _____________________________________________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Personal Information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Contact Name: 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Title: ____________________________________________________________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Phone: 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Email: ___________________________________________________________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Additional Information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1.) How many students are currently attending your school? _______________</a:t>
            </a:r>
          </a:p>
          <a:p>
            <a:endParaRPr lang="en-US" sz="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Please feel free to contact us with any questions or concerns. 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Looking forward to working with you!</a:t>
            </a:r>
          </a:p>
          <a:p>
            <a:endParaRPr lang="en-US" sz="9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Carolina Sanchez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Coconut Grove Pumpkin Patch Festival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Phone: 954-530-0350; Fax: 786-513-2340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carolina@promomoxie.com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010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6706</TotalTime>
  <Words>302</Words>
  <Application>Microsoft Office PowerPoint</Application>
  <PresentationFormat>Letter Paper (8.5x11 in)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Carnivalee Freakshow</vt:lpstr>
      <vt:lpstr>DK Lemon Yellow Sun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Goodis</dc:creator>
  <cp:lastModifiedBy>Vanessa Goodis</cp:lastModifiedBy>
  <cp:revision>11</cp:revision>
  <dcterms:created xsi:type="dcterms:W3CDTF">2016-08-20T20:03:45Z</dcterms:created>
  <dcterms:modified xsi:type="dcterms:W3CDTF">2017-08-01T14:45:34Z</dcterms:modified>
</cp:coreProperties>
</file>